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18"/>
  </p:notesMasterIdLst>
  <p:handoutMasterIdLst>
    <p:handoutMasterId r:id="rId19"/>
  </p:handoutMasterIdLst>
  <p:sldIdLst>
    <p:sldId id="265" r:id="rId4"/>
    <p:sldId id="266" r:id="rId5"/>
    <p:sldId id="267" r:id="rId6"/>
    <p:sldId id="288" r:id="rId7"/>
    <p:sldId id="287" r:id="rId8"/>
    <p:sldId id="284" r:id="rId9"/>
    <p:sldId id="274" r:id="rId10"/>
    <p:sldId id="289" r:id="rId11"/>
    <p:sldId id="268" r:id="rId12"/>
    <p:sldId id="290" r:id="rId13"/>
    <p:sldId id="275" r:id="rId14"/>
    <p:sldId id="269" r:id="rId15"/>
    <p:sldId id="270" r:id="rId16"/>
    <p:sldId id="291" r:id="rId17"/>
  </p:sldIdLst>
  <p:sldSz cx="9144000" cy="6858000" type="screen4x3"/>
  <p:notesSz cx="6858000" cy="9312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43A5076-B1F5-49D2-BC84-65EC6D42E4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7329C96-50E0-4425-816C-3308EFC832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80AD4F1-EE11-4EEB-BD39-D6FEE48C22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5550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1760E7F-BEA7-433A-AAA9-03736E3E1B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45550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1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A397521-101B-4109-BAFD-A3F65720A6E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96BA589-D484-4851-8594-C8500CB166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C25F3AF-C2DA-491D-8C35-2E367B8736A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1352771-AB9A-4D23-8B39-21C18B0D24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700088"/>
            <a:ext cx="4656138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71EF3319-22A3-4582-87CE-CDD51EE011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24363"/>
            <a:ext cx="50292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28B920F1-5C8C-4ED8-B683-40DC1C2072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550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1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A5959298-49F7-4A58-BEFD-B855372566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45550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5" tIns="44813" rIns="89625" bIns="448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1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A4D6C03-945A-4244-A725-CA015B86DF2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>
            <a:extLst>
              <a:ext uri="{FF2B5EF4-FFF2-40B4-BE49-F238E27FC236}">
                <a16:creationId xmlns:a16="http://schemas.microsoft.com/office/drawing/2014/main" id="{C44DDB62-A58E-49FE-8625-ED11C2340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1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51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0188"/>
            <a:ext cx="2057400" cy="53340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0188"/>
            <a:ext cx="60198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97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2D2E39A-3412-4E8F-997D-1DD2A6A5872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BECB280C-6E0C-4D89-BE85-783E748371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193EA7E9-8FC1-4102-8DBD-03E2B76F5F8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B9A175CA-5634-462A-AEB4-D59E346DD5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9D6B670-DA3A-49E3-9E9A-49B037D5123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3F8652B2-BAD6-4E0E-83FA-1A0C1B24B5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AC6A3DFA-B5E2-4ACC-977E-0C1919AEAE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64594454-8C8F-4411-8001-D8CADD5B8C4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39E27B0-BE2A-42B2-A1D6-E40BF904F38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B0EC6CD7-2C3B-4F95-B0D4-AD3E7EC5DAD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4404C222-0A50-411A-9E9A-46735781051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F121B384-659C-4F24-8DD2-389996735AF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91322EE7-0E57-4591-A79F-CBBA88402DB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050B1D38-8BF6-40CC-A361-D3843435F4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8" name="Rectangle 10">
            <a:extLst>
              <a:ext uri="{FF2B5EF4-FFF2-40B4-BE49-F238E27FC236}">
                <a16:creationId xmlns:a16="http://schemas.microsoft.com/office/drawing/2014/main" id="{2C6014BE-0F7C-421C-9283-643B333D62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09800" y="6248400"/>
            <a:ext cx="6324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Tx/>
              <a:buNone/>
              <a:defRPr/>
            </a:pPr>
            <a:endParaRPr lang="en-US" altLang="en-US" sz="1400" dirty="0"/>
          </a:p>
        </p:txBody>
      </p:sp>
      <p:sp>
        <p:nvSpPr>
          <p:cNvPr id="932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32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72644040-5596-476C-9CF6-A6444CC851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74BBDA65-739F-4626-9296-A81E7F00ED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019800"/>
            <a:ext cx="5486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Gerald Kells, Planning, Transport and Environment</a:t>
            </a: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34E6F5A5-50B3-401A-A403-C26D2874EB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F3AAA-4B5B-4FB1-AF3B-95FB8FF12CF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75122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B22E6CD-CC8F-45FD-BF8D-E3DB7D292E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370050E-2A0A-4F40-87B9-3BFB85E0DC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E00F0-1C63-4B72-9C02-E76871CF156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AFEF45D4-6270-4109-93C9-B364FCBEF97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822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6CBDDDB-2D2A-49F0-800F-BFCA832EDE5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5908E3-C7BB-4474-8BC0-FCBD2B566E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8A047-19FA-4A80-A871-9F6929326B4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057E533-67F2-4CDA-8696-D3AF4EBF191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58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2AF772B-5559-4381-B305-65407320D8B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1B0821C-ECE0-45F4-A0B9-59B3641F88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E044F-2EC3-4E65-9102-5334E1D7E9C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9DD54BB-0175-4D96-B4DC-45DABA76879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816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35B6C87-998B-42DE-B8C1-0142067BA3A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C22630D-7562-4B32-9DC2-4FA70AC5F8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61F8-DE07-4071-8F0E-D48A463D9C1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24F1F6D5-D0B5-468E-A612-48749F236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498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3A4511-9674-4771-8846-5C00DF3199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912172-E3B7-4A8B-9B13-7CC880E3BF3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D77BA-517B-4B8E-9347-89D382D1190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E22AA0E-EC81-4594-9BD9-F95FFFF798E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80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302C65D-585C-4922-8A2E-5E63DC8EFA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93B100B-DFB9-492E-9581-98CC883736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12E8F-D984-4D1A-B646-0758CE6586C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D545BBDE-0D67-4540-81EA-AB39567CBEA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649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B3B9E72-D722-4712-8D73-7551F20587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00C187-5A4B-4DF9-B634-E7272DC1A6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6F2E7-4CDB-49D8-80B7-8ECF44706D5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DA700FD-8D49-4D74-98B0-A08B8E4D4BA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39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361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7A44B2B-1BC4-4D71-993B-9C7C26A7E1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87215E1-CA92-44FB-B81E-C0CBBDC4C31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0750C-B762-4623-9FFF-5A7ACD59CE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05D1946-7FB4-437A-847C-CD4FBC24E69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535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C82EF5C-FF2C-4496-A832-DA7E14F299A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09921C4-93FD-4951-AB89-2FC82BFD95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83659-7808-4C8E-A1D2-66D20D0E104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885BD304-555A-4B96-969A-A5C84757C52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07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3183048-055C-49E2-B16F-C94B94CF99E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4B755AD-17C4-400F-A824-6852C2C33E8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85167-A900-4E88-A1C2-7EF86B41939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01AB2A2-BE48-4DAD-96BB-1F45130A601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76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8AF07C1-7B8A-4487-8D76-12403BF35CD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E274F2A-984C-42F0-BBF3-932D3C3807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64338E19-A527-4535-AA61-462FB01D30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26001D35-E2A4-4E2B-AA1A-4CC2F042DB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A0B93304-938A-4BC4-97DC-3FC562EE47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B9CF4211-D904-4031-87BC-864484DCE91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0D5AEA2B-0926-474C-82D6-72A90545C9E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7C9BAC20-33E5-4068-A05C-39957F89421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F172422-00C1-42E9-ACA7-54621202E0F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21594AC7-04BB-40AD-88C3-20304AA8126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438695D6-324A-4CF4-B9E1-1359EC8AFFE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E2576572-D9ED-410C-AC09-BB12818D48C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093CBDF1-D30C-4283-9566-E31C7BC2F8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81DE201-67AC-4EFA-93DB-FC0CEAC50ED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•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buFontTx/>
                  <a:buNone/>
                  <a:defRPr/>
                </a:pPr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8" name="Rectangle 10">
            <a:extLst>
              <a:ext uri="{FF2B5EF4-FFF2-40B4-BE49-F238E27FC236}">
                <a16:creationId xmlns:a16="http://schemas.microsoft.com/office/drawing/2014/main" id="{4085E9E9-A11D-44A9-BA75-7A57E0CA38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09800" y="6248400"/>
            <a:ext cx="6324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Tx/>
              <a:buNone/>
              <a:defRPr/>
            </a:pPr>
            <a:endParaRPr lang="en-US" altLang="en-US" sz="1400" dirty="0"/>
          </a:p>
        </p:txBody>
      </p:sp>
      <p:sp>
        <p:nvSpPr>
          <p:cNvPr id="983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83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78296236-FB25-4118-9615-C6D4762C1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3736E0EB-1F1A-4B4D-94AB-42FC787026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019800"/>
            <a:ext cx="5486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Gerald Kells, Planning, Transport and Environment</a:t>
            </a: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53912F97-7B6E-45CC-8982-D9B578E284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B3296-F58C-4CEE-8B42-DBF8C872ACA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59772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FAC6DA8-3146-40BA-B34E-DBD5ADD295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6AD09D-944E-4542-A28A-EEDB113C208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6A5A8-FD30-43C0-9217-D9C6AB7E811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0522186-395B-480D-B3BA-90BA45340C9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964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E187D88-565A-435D-A994-474A41FFC2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FBA52B2-40D7-4C39-A398-3342FA8D57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962F8-B905-40D9-927E-BBE8C61406F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0457694B-445B-439A-A072-78822FE3BC4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4834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EA6EFFB-BA44-400D-BE8F-75B4307CC7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5BF6301-555E-4F49-BEFD-81DEB22695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78768-D8E3-45BB-9A4D-BAABE8C152F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693AFDE-419F-416E-948B-E254677DF20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49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21FAB03-CC14-4068-B2B3-8D101B53C7C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24B93C3-DC78-498B-95BF-E0737746B1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EC8E8-045B-4092-BDA3-0B83BB9ED9C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0649D351-2499-4EEC-B7A1-002EE9CEB76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1040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5CE0F8-4C09-44EC-B19E-625BB4532A8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62B336-6BB9-4054-93D2-698D6D826C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A7219-DFAC-4D61-9C01-EAE2A8EE3E4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77AB1CC0-C55A-49AC-AC71-0EC24CE45FF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140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266CA0C-9DFB-4F55-AEE0-9DFA6CEB8B9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B49AC1F-83C0-4ACF-8B07-80B236A251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C0197-E883-4DF3-9BCD-12B3AA2DAA1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E497BFD5-5B5B-4BA0-BCB1-77DABC52F8E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97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5549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FD3E59C-FA20-4862-A26C-F4DD5D0B1AB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25B3511-8A02-43F2-AF2D-C01F38F426E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FE0F1-4A6A-4068-A330-61F810CA95A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7355775-CF47-405B-952E-8171394CE37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4409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65D2703-AD08-4E12-988E-87B81800E5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354BBAE-271E-43E6-9C47-3B385B0ADB6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AAF2F-EA3E-4952-A323-A903277418E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A00E8CAB-DFEE-45D3-A758-6878D7D0DE9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555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0510C11-E74F-4ECB-81AF-E3940389C1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B14C94-368A-415B-8030-1F82148B24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3D36F-F127-4747-9E78-126155AD458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986F996-2C56-4676-A371-ED6EEBF0AC4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267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76250"/>
            <a:ext cx="2058988" cy="5391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29325" cy="5391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EE09DFD-BD1C-4855-9D15-597AC5593C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D82BE9E-09A5-482E-B713-F27F4EA35BF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F1636-6477-4579-88D9-C567F8AC369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20C26F09-D1B9-4CC1-93EF-9E07F76425D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8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13" y="230188"/>
            <a:ext cx="3848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230188"/>
            <a:ext cx="3848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39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844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003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01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82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7">
            <a:extLst>
              <a:ext uri="{FF2B5EF4-FFF2-40B4-BE49-F238E27FC236}">
                <a16:creationId xmlns:a16="http://schemas.microsoft.com/office/drawing/2014/main" id="{84DEF3BF-CDB1-4706-A365-DFA9588A82A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8C2264-C371-49DA-9EB8-58E2243F2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230188"/>
            <a:ext cx="7848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Master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3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j-lt"/>
        </a:defRPr>
      </a:lvl2pPr>
      <a:lvl3pPr marL="1176338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52F3611D-040B-4234-B890-69E49255A9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811054B4-C4B9-4E01-9461-A784611DD9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DCC0950-8931-4DA6-B54B-66F113FF108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grpSp>
        <p:nvGrpSpPr>
          <p:cNvPr id="2052" name="Group 4">
            <a:extLst>
              <a:ext uri="{FF2B5EF4-FFF2-40B4-BE49-F238E27FC236}">
                <a16:creationId xmlns:a16="http://schemas.microsoft.com/office/drawing/2014/main" id="{64D62EB9-F18A-4E28-8C0B-C81C62EB4DE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7" name="Rectangle 5">
              <a:extLst>
                <a:ext uri="{FF2B5EF4-FFF2-40B4-BE49-F238E27FC236}">
                  <a16:creationId xmlns:a16="http://schemas.microsoft.com/office/drawing/2014/main" id="{825CFC4F-C173-46A6-A377-4D243D1E8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8" name="Rectangle 6">
              <a:extLst>
                <a:ext uri="{FF2B5EF4-FFF2-40B4-BE49-F238E27FC236}">
                  <a16:creationId xmlns:a16="http://schemas.microsoft.com/office/drawing/2014/main" id="{FF41C6D3-9BAE-4AFF-9C60-88787A3A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9" name="Rectangle 7">
              <a:extLst>
                <a:ext uri="{FF2B5EF4-FFF2-40B4-BE49-F238E27FC236}">
                  <a16:creationId xmlns:a16="http://schemas.microsoft.com/office/drawing/2014/main" id="{A3B08A99-1AD8-487E-9ED2-915642CFE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hlink"/>
                </a:solidFill>
              </a:endParaRPr>
            </a:p>
          </p:txBody>
        </p:sp>
        <p:sp>
          <p:nvSpPr>
            <p:cNvPr id="2060" name="Rectangle 8">
              <a:extLst>
                <a:ext uri="{FF2B5EF4-FFF2-40B4-BE49-F238E27FC236}">
                  <a16:creationId xmlns:a16="http://schemas.microsoft.com/office/drawing/2014/main" id="{CB9D22F0-C895-4D23-AAC4-79B0F4F05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hlink"/>
                </a:solidFill>
              </a:endParaRPr>
            </a:p>
          </p:txBody>
        </p:sp>
        <p:sp>
          <p:nvSpPr>
            <p:cNvPr id="2061" name="Rectangle 9">
              <a:extLst>
                <a:ext uri="{FF2B5EF4-FFF2-40B4-BE49-F238E27FC236}">
                  <a16:creationId xmlns:a16="http://schemas.microsoft.com/office/drawing/2014/main" id="{CD31F78A-48B7-4256-A150-D902D7BF8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accent2"/>
                </a:solidFill>
              </a:endParaRPr>
            </a:p>
          </p:txBody>
        </p:sp>
        <p:sp>
          <p:nvSpPr>
            <p:cNvPr id="2062" name="Rectangle 10">
              <a:extLst>
                <a:ext uri="{FF2B5EF4-FFF2-40B4-BE49-F238E27FC236}">
                  <a16:creationId xmlns:a16="http://schemas.microsoft.com/office/drawing/2014/main" id="{8E91B7DE-8EB8-4BEA-838C-E0C313242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hlink"/>
                </a:solidFill>
              </a:endParaRPr>
            </a:p>
          </p:txBody>
        </p:sp>
        <p:sp>
          <p:nvSpPr>
            <p:cNvPr id="2063" name="Rectangle 11">
              <a:extLst>
                <a:ext uri="{FF2B5EF4-FFF2-40B4-BE49-F238E27FC236}">
                  <a16:creationId xmlns:a16="http://schemas.microsoft.com/office/drawing/2014/main" id="{6EE1D2BA-CFC3-4C8A-A342-1E66D390A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64" name="Rectangle 12">
              <a:extLst>
                <a:ext uri="{FF2B5EF4-FFF2-40B4-BE49-F238E27FC236}">
                  <a16:creationId xmlns:a16="http://schemas.microsoft.com/office/drawing/2014/main" id="{E926C590-8A0B-4006-941A-795BBBCB4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accent2"/>
                </a:solidFill>
              </a:endParaRPr>
            </a:p>
          </p:txBody>
        </p:sp>
        <p:sp>
          <p:nvSpPr>
            <p:cNvPr id="2065" name="Rectangle 13">
              <a:extLst>
                <a:ext uri="{FF2B5EF4-FFF2-40B4-BE49-F238E27FC236}">
                  <a16:creationId xmlns:a16="http://schemas.microsoft.com/office/drawing/2014/main" id="{35882D0F-E3F6-4EF3-9494-ED1A512BA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>
            <a:extLst>
              <a:ext uri="{FF2B5EF4-FFF2-40B4-BE49-F238E27FC236}">
                <a16:creationId xmlns:a16="http://schemas.microsoft.com/office/drawing/2014/main" id="{5047C612-15CB-44FC-A1DE-68A4EEA1B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4" name="Rectangle 15">
            <a:extLst>
              <a:ext uri="{FF2B5EF4-FFF2-40B4-BE49-F238E27FC236}">
                <a16:creationId xmlns:a16="http://schemas.microsoft.com/office/drawing/2014/main" id="{87C42A68-B8BE-41DE-8F1B-39FCF5788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92176" name="Rectangle 16">
            <a:extLst>
              <a:ext uri="{FF2B5EF4-FFF2-40B4-BE49-F238E27FC236}">
                <a16:creationId xmlns:a16="http://schemas.microsoft.com/office/drawing/2014/main" id="{DD327B96-7777-47A7-8BE8-9BDD5607DE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6" name="Rectangle 10">
            <a:extLst>
              <a:ext uri="{FF2B5EF4-FFF2-40B4-BE49-F238E27FC236}">
                <a16:creationId xmlns:a16="http://schemas.microsoft.com/office/drawing/2014/main" id="{AD074585-4BBA-4C34-9F1C-B59A5E59D0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09800" y="6248400"/>
            <a:ext cx="6324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Tx/>
              <a:buNone/>
              <a:defRPr/>
            </a:pPr>
            <a:r>
              <a:rPr lang="en-GB" altLang="en-US" sz="1400" dirty="0"/>
              <a:t>Gerald Kells, Planning, Transport and Environment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53" r:id="rId2"/>
    <p:sldLayoutId id="2147484454" r:id="rId3"/>
    <p:sldLayoutId id="2147484455" r:id="rId4"/>
    <p:sldLayoutId id="2147484456" r:id="rId5"/>
    <p:sldLayoutId id="2147484457" r:id="rId6"/>
    <p:sldLayoutId id="2147484458" r:id="rId7"/>
    <p:sldLayoutId id="2147484459" r:id="rId8"/>
    <p:sldLayoutId id="2147484460" r:id="rId9"/>
    <p:sldLayoutId id="2147484461" r:id="rId10"/>
    <p:sldLayoutId id="21474844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DF1D9460-BB5E-43E0-9628-E047E9ECA7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FF401D-D020-448C-8BF4-7298F1332E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E053D8B-EACF-4AC6-95A4-04673EB7957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grpSp>
        <p:nvGrpSpPr>
          <p:cNvPr id="3076" name="Group 4">
            <a:extLst>
              <a:ext uri="{FF2B5EF4-FFF2-40B4-BE49-F238E27FC236}">
                <a16:creationId xmlns:a16="http://schemas.microsoft.com/office/drawing/2014/main" id="{A544EDBB-EA0F-4776-AE30-668B32A195E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81" name="Rectangle 5">
              <a:extLst>
                <a:ext uri="{FF2B5EF4-FFF2-40B4-BE49-F238E27FC236}">
                  <a16:creationId xmlns:a16="http://schemas.microsoft.com/office/drawing/2014/main" id="{2A8302E6-22FF-4053-BF86-7C4A91B2F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82" name="Rectangle 6">
              <a:extLst>
                <a:ext uri="{FF2B5EF4-FFF2-40B4-BE49-F238E27FC236}">
                  <a16:creationId xmlns:a16="http://schemas.microsoft.com/office/drawing/2014/main" id="{4AF26B88-7AEE-43BF-B8DC-437B52CF4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83" name="Rectangle 7">
              <a:extLst>
                <a:ext uri="{FF2B5EF4-FFF2-40B4-BE49-F238E27FC236}">
                  <a16:creationId xmlns:a16="http://schemas.microsoft.com/office/drawing/2014/main" id="{5F66F67B-E1A9-4764-B433-E7352775F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hlink"/>
                </a:solidFill>
              </a:endParaRPr>
            </a:p>
          </p:txBody>
        </p:sp>
        <p:sp>
          <p:nvSpPr>
            <p:cNvPr id="3084" name="Rectangle 8">
              <a:extLst>
                <a:ext uri="{FF2B5EF4-FFF2-40B4-BE49-F238E27FC236}">
                  <a16:creationId xmlns:a16="http://schemas.microsoft.com/office/drawing/2014/main" id="{10FCC062-5415-4700-9935-51473212C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hlink"/>
                </a:solidFill>
              </a:endParaRPr>
            </a:p>
          </p:txBody>
        </p:sp>
        <p:sp>
          <p:nvSpPr>
            <p:cNvPr id="3085" name="Rectangle 9">
              <a:extLst>
                <a:ext uri="{FF2B5EF4-FFF2-40B4-BE49-F238E27FC236}">
                  <a16:creationId xmlns:a16="http://schemas.microsoft.com/office/drawing/2014/main" id="{E2C93061-77D5-47F2-8EF3-F53B1ABD8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accent2"/>
                </a:solidFill>
              </a:endParaRPr>
            </a:p>
          </p:txBody>
        </p:sp>
        <p:sp>
          <p:nvSpPr>
            <p:cNvPr id="3086" name="Rectangle 10">
              <a:extLst>
                <a:ext uri="{FF2B5EF4-FFF2-40B4-BE49-F238E27FC236}">
                  <a16:creationId xmlns:a16="http://schemas.microsoft.com/office/drawing/2014/main" id="{5DFA35A3-F079-4B2E-8290-5FABD7BF0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hlink"/>
                </a:solidFill>
              </a:endParaRPr>
            </a:p>
          </p:txBody>
        </p:sp>
        <p:sp>
          <p:nvSpPr>
            <p:cNvPr id="3087" name="Rectangle 11">
              <a:extLst>
                <a:ext uri="{FF2B5EF4-FFF2-40B4-BE49-F238E27FC236}">
                  <a16:creationId xmlns:a16="http://schemas.microsoft.com/office/drawing/2014/main" id="{AEF41B5F-242F-495D-B2E9-AD881347B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88" name="Rectangle 12">
              <a:extLst>
                <a:ext uri="{FF2B5EF4-FFF2-40B4-BE49-F238E27FC236}">
                  <a16:creationId xmlns:a16="http://schemas.microsoft.com/office/drawing/2014/main" id="{D20956BF-54C3-4E23-9987-EB749B12B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accent2"/>
                </a:solidFill>
              </a:endParaRPr>
            </a:p>
          </p:txBody>
        </p:sp>
        <p:sp>
          <p:nvSpPr>
            <p:cNvPr id="3089" name="Rectangle 13">
              <a:extLst>
                <a:ext uri="{FF2B5EF4-FFF2-40B4-BE49-F238E27FC236}">
                  <a16:creationId xmlns:a16="http://schemas.microsoft.com/office/drawing/2014/main" id="{9A4513FE-BF5D-4060-B889-18C3663E9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har char="•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buFontTx/>
                <a:buNone/>
                <a:defRPr/>
              </a:pPr>
              <a:endParaRPr lang="en-US" altLang="en-US" sz="18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>
            <a:extLst>
              <a:ext uri="{FF2B5EF4-FFF2-40B4-BE49-F238E27FC236}">
                <a16:creationId xmlns:a16="http://schemas.microsoft.com/office/drawing/2014/main" id="{0344731D-ABCA-4A16-9AB4-4077519EF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078" name="Rectangle 15">
            <a:extLst>
              <a:ext uri="{FF2B5EF4-FFF2-40B4-BE49-F238E27FC236}">
                <a16:creationId xmlns:a16="http://schemas.microsoft.com/office/drawing/2014/main" id="{DD388FC9-AB70-45AD-AD5C-FED2442E1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97296" name="Rectangle 16">
            <a:extLst>
              <a:ext uri="{FF2B5EF4-FFF2-40B4-BE49-F238E27FC236}">
                <a16:creationId xmlns:a16="http://schemas.microsoft.com/office/drawing/2014/main" id="{72EC9597-C71C-4DA9-A2FB-0D4C325B38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80" name="Rectangle 10">
            <a:extLst>
              <a:ext uri="{FF2B5EF4-FFF2-40B4-BE49-F238E27FC236}">
                <a16:creationId xmlns:a16="http://schemas.microsoft.com/office/drawing/2014/main" id="{4E512286-8532-4804-BB16-E92B5BB78A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09800" y="6248400"/>
            <a:ext cx="6324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Tx/>
              <a:buNone/>
              <a:defRPr/>
            </a:pPr>
            <a:r>
              <a:rPr lang="en-GB" altLang="en-US" sz="1400" dirty="0"/>
              <a:t>Gerald Kells, Planning, Transport and Environment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releicestershire.org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D7486D-D205-475A-8265-C869F5826CE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09600" y="1773238"/>
            <a:ext cx="78486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/>
          <a:p>
            <a:pPr eaLnBrk="1" hangingPunct="1"/>
            <a:r>
              <a:rPr lang="en-GB" altLang="en-US" sz="6000" b="1">
                <a:latin typeface="Arial" panose="020B0604020202020204" pitchFamily="34" charset="0"/>
              </a:rPr>
              <a:t>A46 Expressway</a:t>
            </a:r>
            <a:br>
              <a:rPr lang="en-GB" altLang="en-US" sz="6000" b="1">
                <a:latin typeface="Arial" panose="020B0604020202020204" pitchFamily="34" charset="0"/>
              </a:rPr>
            </a:br>
            <a:r>
              <a:rPr lang="en-GB" altLang="en-US" sz="6000" b="1">
                <a:latin typeface="Arial" panose="020B0604020202020204" pitchFamily="34" charset="0"/>
              </a:rPr>
              <a:t>Road to Ruin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DC25DEEB-F253-4C83-9066-3C4535164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766BE170-3DE6-460F-A5E2-582B11CB7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pic>
        <p:nvPicPr>
          <p:cNvPr id="18435" name="Picture 3" descr="DfT_forecasts_LTT_phil_goodwin">
            <a:extLst>
              <a:ext uri="{FF2B5EF4-FFF2-40B4-BE49-F238E27FC236}">
                <a16:creationId xmlns:a16="http://schemas.microsoft.com/office/drawing/2014/main" id="{09DCDAB6-4BD5-45AB-8074-9AA7A8CCF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692150"/>
            <a:ext cx="5148262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1">
            <a:extLst>
              <a:ext uri="{FF2B5EF4-FFF2-40B4-BE49-F238E27FC236}">
                <a16:creationId xmlns:a16="http://schemas.microsoft.com/office/drawing/2014/main" id="{F912B458-946E-4D07-AFC0-31986CF5E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084763"/>
            <a:ext cx="61928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2800" dirty="0">
                <a:solidFill>
                  <a:schemeClr val="tx2"/>
                </a:solidFill>
              </a:rPr>
              <a:t>Future Traffic Growth is Exaggerated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D8A8E88F-577A-46AB-BAEC-3CC8DB601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19459" name="TextBox 2">
            <a:extLst>
              <a:ext uri="{FF2B5EF4-FFF2-40B4-BE49-F238E27FC236}">
                <a16:creationId xmlns:a16="http://schemas.microsoft.com/office/drawing/2014/main" id="{717CA547-4176-49DA-B2A4-3E1FF9B3A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1557338"/>
            <a:ext cx="48260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 b="1">
                <a:solidFill>
                  <a:schemeClr val="tx2"/>
                </a:solidFill>
              </a:rPr>
              <a:t>What the Expressway Would Do? 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Generate Additional Traffic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Create Congestion on Routes from the East/South of Leicester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21EDBC5F-FF2C-42A0-BF89-52C1791BA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20483" name="TextBox 2">
            <a:extLst>
              <a:ext uri="{FF2B5EF4-FFF2-40B4-BE49-F238E27FC236}">
                <a16:creationId xmlns:a16="http://schemas.microsoft.com/office/drawing/2014/main" id="{BCE50C31-422E-4BA5-9D8F-554EE5D41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9275"/>
            <a:ext cx="7783513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 b="1">
                <a:solidFill>
                  <a:schemeClr val="tx2"/>
                </a:solidFill>
              </a:rPr>
              <a:t>The Through Traffic Myth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Less than 20% of traffic on the A46 is through traffic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(Even less in the peaks)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Less than 10% of that is HGVs.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Removing some of that traffic would increase local traffic on the route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That would reduce the A46s traffic capacity and  generate congestion on roads into Leicester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CAD92148-626F-4DD9-A862-4D2FF04C7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23BE8D1D-4617-42C9-8876-F27422AB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406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b="1" dirty="0"/>
              <a:t>Five Stage Transport Approach to Problem</a:t>
            </a:r>
          </a:p>
          <a:p>
            <a:pPr algn="ctr" eaLnBrk="1" hangingPunct="1">
              <a:defRPr/>
            </a:pPr>
            <a:endParaRPr lang="en-GB" altLang="en-US" dirty="0"/>
          </a:p>
          <a:p>
            <a:pPr marL="514350" indent="-514350" algn="ctr" eaLnBrk="1" hangingPunct="1">
              <a:buFontTx/>
              <a:buAutoNum type="arabicPeriod"/>
              <a:defRPr/>
            </a:pPr>
            <a:r>
              <a:rPr lang="en-GB" altLang="en-US" dirty="0"/>
              <a:t>Get rid of Expressway</a:t>
            </a:r>
          </a:p>
          <a:p>
            <a:pPr marL="514350" indent="-514350" algn="ctr" eaLnBrk="1" hangingPunct="1">
              <a:buFontTx/>
              <a:buAutoNum type="arabicPeriod"/>
              <a:defRPr/>
            </a:pPr>
            <a:r>
              <a:rPr lang="en-GB" altLang="en-US" dirty="0"/>
              <a:t>Invest in Public Transport to access Leicester</a:t>
            </a:r>
          </a:p>
          <a:p>
            <a:pPr marL="514350" indent="-514350" algn="ctr" eaLnBrk="1" hangingPunct="1">
              <a:buFontTx/>
              <a:buAutoNum type="arabicPeriod"/>
              <a:defRPr/>
            </a:pPr>
            <a:r>
              <a:rPr lang="en-GB" altLang="en-US" dirty="0"/>
              <a:t>Consider Demand Management measures in Leicester</a:t>
            </a:r>
          </a:p>
          <a:p>
            <a:pPr marL="514350" indent="-514350" algn="ctr" eaLnBrk="1" hangingPunct="1">
              <a:buFontTx/>
              <a:buAutoNum type="arabicPeriod"/>
              <a:defRPr/>
            </a:pPr>
            <a:r>
              <a:rPr lang="en-GB" altLang="en-US" dirty="0"/>
              <a:t>Invest in specific interventions on the existing A46 (as a stop gap)</a:t>
            </a:r>
          </a:p>
          <a:p>
            <a:pPr marL="514350" indent="-514350" algn="ctr" eaLnBrk="1" hangingPunct="1">
              <a:buFontTx/>
              <a:buAutoNum type="arabicPeriod"/>
              <a:defRPr/>
            </a:pPr>
            <a:r>
              <a:rPr lang="en-GB" altLang="en-US" dirty="0"/>
              <a:t>If needed support those with small-scale road capacity additions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>
            <a:extLst>
              <a:ext uri="{FF2B5EF4-FFF2-40B4-BE49-F238E27FC236}">
                <a16:creationId xmlns:a16="http://schemas.microsoft.com/office/drawing/2014/main" id="{A5E92CE3-405A-4830-BDDC-AF2B01455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22531" name="TextBox 2">
            <a:extLst>
              <a:ext uri="{FF2B5EF4-FFF2-40B4-BE49-F238E27FC236}">
                <a16:creationId xmlns:a16="http://schemas.microsoft.com/office/drawing/2014/main" id="{3C83C02C-6930-4C83-9505-BB9C1B5D5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4065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GB" altLang="en-US" sz="2800" b="1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 b="1" dirty="0">
                <a:solidFill>
                  <a:schemeClr val="tx2"/>
                </a:solidFill>
              </a:rPr>
              <a:t>Detailed Briefing 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 b="1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GB" altLang="en-US" sz="2800" b="1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http://www.cpreleicestershire.org.uk/</a:t>
            </a:r>
            <a:endParaRPr lang="en-GB" altLang="en-US" sz="2800" b="1" dirty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endParaRPr lang="en-GB" altLang="en-US" sz="2800" b="1" dirty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GB" altLang="en-US" sz="2800" b="1" dirty="0">
                <a:solidFill>
                  <a:schemeClr val="tx2"/>
                </a:solidFill>
              </a:rPr>
              <a:t>E-mail: info@cpreleicestershire.org.uk</a:t>
            </a: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GB" alt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6289462E-00FD-483D-880C-346684087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10243" name="TextBox 3">
            <a:extLst>
              <a:ext uri="{FF2B5EF4-FFF2-40B4-BE49-F238E27FC236}">
                <a16:creationId xmlns:a16="http://schemas.microsoft.com/office/drawing/2014/main" id="{922CC5F3-78E6-43CC-879D-A428CD15F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96975"/>
            <a:ext cx="74168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4800">
                <a:solidFill>
                  <a:schemeClr val="tx2"/>
                </a:solidFill>
              </a:rPr>
              <a:t>Housing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4800">
                <a:solidFill>
                  <a:schemeClr val="tx2"/>
                </a:solidFill>
              </a:rPr>
              <a:t>The Environment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4800">
                <a:solidFill>
                  <a:schemeClr val="tx2"/>
                </a:solidFill>
              </a:rPr>
              <a:t>Transport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6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E67FDB32-B0FF-406C-81CE-41D07987E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pic>
        <p:nvPicPr>
          <p:cNvPr id="11267" name="Picture 5">
            <a:extLst>
              <a:ext uri="{FF2B5EF4-FFF2-40B4-BE49-F238E27FC236}">
                <a16:creationId xmlns:a16="http://schemas.microsoft.com/office/drawing/2014/main" id="{52BDED43-AE59-472B-B237-EB9CE4838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765175"/>
            <a:ext cx="4946650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1">
            <a:extLst>
              <a:ext uri="{FF2B5EF4-FFF2-40B4-BE49-F238E27FC236}">
                <a16:creationId xmlns:a16="http://schemas.microsoft.com/office/drawing/2014/main" id="{6F4286E2-2EEE-4481-831E-FB80BC976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5157788"/>
            <a:ext cx="57610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The Leicestershire Proposals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960E5EE3-8A1A-43E8-A5A1-F7E153922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B90E98C7-1933-44C6-AE92-6E28434AA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836613"/>
            <a:ext cx="280987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C7E39804-8F3F-4249-AF7A-12182C4D5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846138"/>
            <a:ext cx="2447925" cy="4029075"/>
          </a:xfrm>
          <a:prstGeom prst="rect">
            <a:avLst/>
          </a:prstGeom>
          <a:solidFill>
            <a:srgbClr val="274F5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4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Leicestershire 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 algn="ctr" eaLnBrk="1" hangingPunct="1">
              <a:spcAft>
                <a:spcPts val="0"/>
              </a:spcAft>
              <a:buFontTx/>
              <a:buChar char="•"/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 for 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ctr" eaLnBrk="1" hangingPunct="1">
              <a:spcAft>
                <a:spcPts val="0"/>
              </a:spcAft>
              <a:buFontTx/>
              <a:buChar char="•"/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Leicester Southern/Eastern bypass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ctr" eaLnBrk="1" hangingPunct="1">
              <a:spcAft>
                <a:spcPts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228600" algn="ctr" eaLnBrk="1" hangingPunct="1">
              <a:spcAft>
                <a:spcPts val="0"/>
              </a:spcAft>
              <a:buFontTx/>
              <a:buChar char="•"/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M1 Smart Motorway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ctr" eaLnBrk="1" hangingPunct="1">
              <a:spcAft>
                <a:spcPts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228600" algn="ctr" eaLnBrk="1" hangingPunct="1">
              <a:spcAft>
                <a:spcPts val="0"/>
              </a:spcAft>
              <a:buFontTx/>
              <a:buChar char="•"/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Upgrading 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ctr" eaLnBrk="1" hangingPunct="1">
              <a:spcAft>
                <a:spcPts val="0"/>
              </a:spcAft>
              <a:buFontTx/>
              <a:buChar char="•"/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Leicester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ctr" eaLnBrk="1" hangingPunct="1">
              <a:spcAft>
                <a:spcPts val="0"/>
              </a:spcAft>
              <a:buFontTx/>
              <a:buChar char="•"/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Western bypass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ctr" eaLnBrk="1" hangingPunct="1">
              <a:spcAft>
                <a:spcPts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228600" algn="ctr" eaLnBrk="1" hangingPunct="1">
              <a:spcAft>
                <a:spcPts val="0"/>
              </a:spcAft>
              <a:buFontTx/>
              <a:buChar char="•"/>
              <a:defRPr/>
            </a:pPr>
            <a:r>
              <a:rPr lang="en-GB" sz="1400" dirty="0">
                <a:solidFill>
                  <a:srgbClr val="FFFFF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Improving Hobby Horse interchange at Syston</a:t>
            </a: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ctr" eaLnBrk="1" hangingPunct="1">
              <a:spcAft>
                <a:spcPts val="0"/>
              </a:spcAft>
              <a:buFontTx/>
              <a:buChar char="•"/>
              <a:defRPr/>
            </a:pP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en-US" sz="1200" dirty="0"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3" name="TextBox 1">
            <a:extLst>
              <a:ext uri="{FF2B5EF4-FFF2-40B4-BE49-F238E27FC236}">
                <a16:creationId xmlns:a16="http://schemas.microsoft.com/office/drawing/2014/main" id="{7B89B943-2624-45FE-80D0-F5956913E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013325"/>
            <a:ext cx="64817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The Midlands Connect Idea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42EA276F-0111-4A27-9AC7-CAE429225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13315" name="TextBox 4">
            <a:extLst>
              <a:ext uri="{FF2B5EF4-FFF2-40B4-BE49-F238E27FC236}">
                <a16:creationId xmlns:a16="http://schemas.microsoft.com/office/drawing/2014/main" id="{21869406-1F95-4092-A861-DDA3C3BCD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908050"/>
            <a:ext cx="604837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 b="1" dirty="0">
                <a:solidFill>
                  <a:schemeClr val="tx2"/>
                </a:solidFill>
              </a:rPr>
              <a:t>Housing Need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 dirty="0">
                <a:solidFill>
                  <a:schemeClr val="tx2"/>
                </a:solidFill>
              </a:rPr>
              <a:t>The Level of Housing Need is Exaggerated in the Strategic Growth Plan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 dirty="0">
                <a:solidFill>
                  <a:schemeClr val="tx2"/>
                </a:solidFill>
              </a:rPr>
              <a:t>Latest Forecasts show Leicester needing a little more than half the amount of new housing in the next 20 years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59A2EED5-31B7-4AB5-A5BB-689A48F7E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1F23D19D-400A-4582-A6EA-6C17A8B38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1125538"/>
            <a:ext cx="6121400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 b="1">
                <a:solidFill>
                  <a:schemeClr val="tx2"/>
                </a:solidFill>
              </a:rPr>
              <a:t>Housing Supply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Lack of up to date information on housing land in Leicester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B8F794E5-2CB0-48FF-83ED-349C161A2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15363" name="TextBox 3">
            <a:extLst>
              <a:ext uri="{FF2B5EF4-FFF2-40B4-BE49-F238E27FC236}">
                <a16:creationId xmlns:a16="http://schemas.microsoft.com/office/drawing/2014/main" id="{EDF4E1D2-8ACC-430D-8E31-3DFE531C2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836613"/>
            <a:ext cx="7970837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 b="1">
                <a:solidFill>
                  <a:schemeClr val="tx2"/>
                </a:solidFill>
              </a:rPr>
              <a:t>Housing Supply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We believe: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Leicester can supply more housing on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Brownfield and Windfall Sites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Other towns should be targeted for regeneration such as Coalville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29AF3F6C-ECFD-4197-8125-D4EFFA802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16387" name="TextBox 2">
            <a:extLst>
              <a:ext uri="{FF2B5EF4-FFF2-40B4-BE49-F238E27FC236}">
                <a16:creationId xmlns:a16="http://schemas.microsoft.com/office/drawing/2014/main" id="{7BBD44FB-83D5-47FB-B6E6-DC3695DE9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613"/>
            <a:ext cx="7669213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 b="1">
                <a:solidFill>
                  <a:schemeClr val="tx2"/>
                </a:solidFill>
              </a:rPr>
              <a:t>The Environment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Put Value on High Leicestershire Countryside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Seek to reduce traffic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Seek to regenerate Urban Areas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>
                <a:solidFill>
                  <a:schemeClr val="tx2"/>
                </a:solidFill>
              </a:rPr>
              <a:t>Seek to address Climate Change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3C784151-30D8-4940-8919-01337652D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6243638"/>
            <a:ext cx="632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</a:rPr>
              <a:t>Gerald Kells, Strategic Policy and Campaigns Advisor</a:t>
            </a:r>
          </a:p>
        </p:txBody>
      </p:sp>
      <p:sp>
        <p:nvSpPr>
          <p:cNvPr id="17411" name="TextBox 2">
            <a:extLst>
              <a:ext uri="{FF2B5EF4-FFF2-40B4-BE49-F238E27FC236}">
                <a16:creationId xmlns:a16="http://schemas.microsoft.com/office/drawing/2014/main" id="{CD9390FB-818E-4CCE-944A-1ED5235E0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196975"/>
            <a:ext cx="6480175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800" b="1" dirty="0">
                <a:solidFill>
                  <a:schemeClr val="tx2"/>
                </a:solidFill>
              </a:rPr>
              <a:t>The A46 Transport Issue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 dirty="0">
                <a:solidFill>
                  <a:schemeClr val="tx2"/>
                </a:solidFill>
              </a:rPr>
              <a:t>Congestion driven by access to Leicester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 dirty="0">
                <a:solidFill>
                  <a:schemeClr val="tx2"/>
                </a:solidFill>
              </a:rPr>
              <a:t>Congestion a Network Problem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 dirty="0">
                <a:solidFill>
                  <a:schemeClr val="tx2"/>
                </a:solidFill>
              </a:rPr>
              <a:t>Congestion a Peak Time Problem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800" dirty="0">
                <a:solidFill>
                  <a:schemeClr val="tx2"/>
                </a:solidFill>
              </a:rPr>
              <a:t>Congestion a Problem on Local Roads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GB" alt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PRE slide shows">
  <a:themeElements>
    <a:clrScheme name="CPRE slide show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PRE slide show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PRE slide show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RE slide show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RE slide show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RE slide show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RE slide show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RE slide show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RE slide show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1005</TotalTime>
  <Words>395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Bookman Old Style</vt:lpstr>
      <vt:lpstr>Times New Roman</vt:lpstr>
      <vt:lpstr>Wingdings</vt:lpstr>
      <vt:lpstr>CPRE slide shows</vt:lpstr>
      <vt:lpstr>Pixel</vt:lpstr>
      <vt:lpstr>1_Pixel</vt:lpstr>
      <vt:lpstr>A46 Expressway Road to Ruin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CPRE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and sub-regional planning</dc:title>
  <dc:creator>HENRY OLIVER</dc:creator>
  <cp:lastModifiedBy>Admin</cp:lastModifiedBy>
  <cp:revision>90</cp:revision>
  <cp:lastPrinted>2004-06-26T19:14:26Z</cp:lastPrinted>
  <dcterms:created xsi:type="dcterms:W3CDTF">2004-06-24T17:53:50Z</dcterms:created>
  <dcterms:modified xsi:type="dcterms:W3CDTF">2019-04-02T12:05:23Z</dcterms:modified>
</cp:coreProperties>
</file>