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2" r:id="rId6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B04A81-977F-4898-8DC8-ED1510A2E9A2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37783C-F284-41A9-818E-F6358DA74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358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412AE-4A0F-4528-8E21-9CE66A700C31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ECFF-B66C-4036-855D-428241BD4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91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412AE-4A0F-4528-8E21-9CE66A700C31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ECFF-B66C-4036-855D-428241BD4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09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412AE-4A0F-4528-8E21-9CE66A700C31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ECFF-B66C-4036-855D-428241BD4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20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412AE-4A0F-4528-8E21-9CE66A700C31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ECFF-B66C-4036-855D-428241BD4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134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412AE-4A0F-4528-8E21-9CE66A700C31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ECFF-B66C-4036-855D-428241BD4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5901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412AE-4A0F-4528-8E21-9CE66A700C31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ECFF-B66C-4036-855D-428241BD4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323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412AE-4A0F-4528-8E21-9CE66A700C31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ECFF-B66C-4036-855D-428241BD4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94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412AE-4A0F-4528-8E21-9CE66A700C31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ECFF-B66C-4036-855D-428241BD4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599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412AE-4A0F-4528-8E21-9CE66A700C31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ECFF-B66C-4036-855D-428241BD4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143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412AE-4A0F-4528-8E21-9CE66A700C31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ECFF-B66C-4036-855D-428241BD4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616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412AE-4A0F-4528-8E21-9CE66A700C31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ECFF-B66C-4036-855D-428241BD4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982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412AE-4A0F-4528-8E21-9CE66A700C31}" type="datetimeFigureOut">
              <a:rPr lang="en-GB" smtClean="0"/>
              <a:t>02/04/2019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2ECFF-B66C-4036-855D-428241BD46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929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988840"/>
            <a:ext cx="7772400" cy="1368152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sz="3600" b="1" dirty="0" smtClean="0"/>
              <a:t>Tony Stott</a:t>
            </a: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sz="2700" b="1" i="1" dirty="0">
                <a:solidFill>
                  <a:schemeClr val="accent3">
                    <a:lumMod val="75000"/>
                  </a:schemeClr>
                </a:solidFill>
              </a:rPr>
              <a:t>Chair, </a:t>
            </a:r>
            <a:r>
              <a:rPr lang="en-GB" sz="2700" b="1" i="1" dirty="0" smtClean="0">
                <a:solidFill>
                  <a:schemeClr val="accent3">
                    <a:lumMod val="75000"/>
                  </a:schemeClr>
                </a:solidFill>
              </a:rPr>
              <a:t>CPRE </a:t>
            </a:r>
            <a:r>
              <a:rPr lang="en-GB" sz="2700" b="1" i="1" dirty="0">
                <a:solidFill>
                  <a:schemeClr val="accent3">
                    <a:lumMod val="75000"/>
                  </a:schemeClr>
                </a:solidFill>
              </a:rPr>
              <a:t>Leicestershire SGP Task Group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b="1" dirty="0">
                <a:solidFill>
                  <a:schemeClr val="accent3">
                    <a:lumMod val="75000"/>
                  </a:schemeClr>
                </a:solidFill>
              </a:rPr>
            </a:b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573016"/>
            <a:ext cx="6400800" cy="1656184"/>
          </a:xfrm>
        </p:spPr>
        <p:txBody>
          <a:bodyPr>
            <a:normAutofit/>
          </a:bodyPr>
          <a:lstStyle/>
          <a:p>
            <a:r>
              <a:rPr lang="en-GB" sz="4000" b="1" dirty="0" smtClean="0">
                <a:solidFill>
                  <a:schemeClr val="tx1"/>
                </a:solidFill>
              </a:rPr>
              <a:t>Background and Challenges: </a:t>
            </a:r>
          </a:p>
          <a:p>
            <a:r>
              <a:rPr lang="en-GB" sz="4000" b="1" dirty="0" smtClean="0">
                <a:solidFill>
                  <a:schemeClr val="tx1"/>
                </a:solidFill>
              </a:rPr>
              <a:t>  CPRE perspective</a:t>
            </a:r>
            <a:endParaRPr lang="en-GB" sz="4000" b="1" dirty="0" smtClean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48680"/>
            <a:ext cx="2304256" cy="88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424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GB" sz="3600" b="1" i="1" dirty="0" smtClean="0"/>
              <a:t/>
            </a:r>
            <a:br>
              <a:rPr lang="en-GB" sz="3600" b="1" i="1" dirty="0" smtClean="0"/>
            </a:br>
            <a:r>
              <a:rPr lang="en-GB" sz="3300" b="1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GB" sz="4000" b="1" i="1" dirty="0" smtClean="0">
                <a:solidFill>
                  <a:schemeClr val="accent3">
                    <a:lumMod val="75000"/>
                  </a:schemeClr>
                </a:solidFill>
              </a:rPr>
              <a:t> SGP</a:t>
            </a:r>
            <a:r>
              <a:rPr lang="en-GB" sz="4000" b="1" i="1" dirty="0" smtClean="0">
                <a:solidFill>
                  <a:schemeClr val="accent3">
                    <a:lumMod val="75000"/>
                  </a:schemeClr>
                </a:solidFill>
              </a:rPr>
              <a:t>, A46 and Midlands Connect</a:t>
            </a:r>
            <a:r>
              <a:rPr lang="en-GB" sz="3600" b="1" i="1" dirty="0" smtClean="0"/>
              <a:t/>
            </a:r>
            <a:br>
              <a:rPr lang="en-GB" sz="3600" b="1" i="1" dirty="0" smtClean="0"/>
            </a:br>
            <a:endParaRPr lang="en-GB" sz="36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12776"/>
            <a:ext cx="8136904" cy="4176464"/>
          </a:xfrm>
        </p:spPr>
        <p:txBody>
          <a:bodyPr>
            <a:normAutofit fontScale="92500" lnSpcReduction="10000"/>
          </a:bodyPr>
          <a:lstStyle/>
          <a:p>
            <a:r>
              <a:rPr lang="en-GB" sz="2000" dirty="0" smtClean="0"/>
              <a:t>CPRE view – represents major challenge and threat</a:t>
            </a:r>
          </a:p>
          <a:p>
            <a:endParaRPr lang="en-GB" sz="900" dirty="0" smtClean="0"/>
          </a:p>
          <a:p>
            <a:r>
              <a:rPr lang="en-GB" sz="2000" dirty="0" smtClean="0"/>
              <a:t>SGP – strategic framework to 2050</a:t>
            </a:r>
            <a:endParaRPr lang="en-GB" sz="2000" dirty="0" smtClean="0"/>
          </a:p>
          <a:p>
            <a:endParaRPr lang="en-GB" sz="900" dirty="0" smtClean="0"/>
          </a:p>
          <a:p>
            <a:r>
              <a:rPr lang="en-GB" sz="2000" dirty="0" smtClean="0"/>
              <a:t>A46 ‘critical’ to SGP</a:t>
            </a:r>
          </a:p>
          <a:p>
            <a:endParaRPr lang="en-GB" sz="900" dirty="0" smtClean="0"/>
          </a:p>
          <a:p>
            <a:r>
              <a:rPr lang="en-GB" sz="2000" dirty="0" smtClean="0"/>
              <a:t>‘Priority Growth Corridor’ – 38,000 houses</a:t>
            </a:r>
          </a:p>
          <a:p>
            <a:endParaRPr lang="en-GB" sz="900" dirty="0" smtClean="0"/>
          </a:p>
          <a:p>
            <a:r>
              <a:rPr lang="en-GB" sz="2000" dirty="0" smtClean="0"/>
              <a:t>SGP endorsed by all Councils</a:t>
            </a:r>
          </a:p>
          <a:p>
            <a:endParaRPr lang="en-GB" sz="1000" dirty="0" smtClean="0"/>
          </a:p>
          <a:p>
            <a:r>
              <a:rPr lang="en-GB" sz="2000" dirty="0" smtClean="0"/>
              <a:t>Implement through Local Plans</a:t>
            </a:r>
          </a:p>
          <a:p>
            <a:endParaRPr lang="en-GB" sz="900" dirty="0" smtClean="0"/>
          </a:p>
          <a:p>
            <a:r>
              <a:rPr lang="en-GB" sz="2000" dirty="0" smtClean="0"/>
              <a:t>Midlands Connect and A46 Corridor</a:t>
            </a:r>
            <a:endParaRPr lang="en-GB" sz="2000" dirty="0" smtClean="0"/>
          </a:p>
          <a:p>
            <a:endParaRPr lang="en-GB" sz="900" dirty="0" smtClean="0"/>
          </a:p>
          <a:p>
            <a:r>
              <a:rPr lang="en-GB" sz="2000" dirty="0" smtClean="0"/>
              <a:t>MC Studying Options around Leicester</a:t>
            </a:r>
          </a:p>
          <a:p>
            <a:endParaRPr lang="en-GB" sz="900" dirty="0" smtClean="0"/>
          </a:p>
          <a:p>
            <a:r>
              <a:rPr lang="en-GB" sz="2000" dirty="0" smtClean="0"/>
              <a:t>Report  this Summer</a:t>
            </a:r>
            <a:endParaRPr lang="en-GB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5229200"/>
            <a:ext cx="2304256" cy="88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777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20080"/>
          </a:xfrm>
        </p:spPr>
        <p:txBody>
          <a:bodyPr>
            <a:normAutofit/>
          </a:bodyPr>
          <a:lstStyle/>
          <a:p>
            <a:r>
              <a:rPr lang="en-GB" sz="3600" b="1" i="1" dirty="0" smtClean="0">
                <a:solidFill>
                  <a:schemeClr val="accent3">
                    <a:lumMod val="75000"/>
                  </a:schemeClr>
                </a:solidFill>
              </a:rPr>
              <a:t>CPRE </a:t>
            </a:r>
            <a:r>
              <a:rPr lang="en-GB" sz="3600" b="1" i="1" dirty="0" smtClean="0">
                <a:solidFill>
                  <a:schemeClr val="accent3">
                    <a:lumMod val="75000"/>
                  </a:schemeClr>
                </a:solidFill>
              </a:rPr>
              <a:t>Leicestershire  </a:t>
            </a:r>
            <a:r>
              <a:rPr lang="en-GB" sz="3600" b="1" i="1" dirty="0" smtClean="0">
                <a:solidFill>
                  <a:schemeClr val="accent3">
                    <a:lumMod val="75000"/>
                  </a:schemeClr>
                </a:solidFill>
              </a:rPr>
              <a:t>– who are we</a:t>
            </a:r>
            <a:r>
              <a:rPr lang="en-GB" sz="3600" b="1" i="1" dirty="0" smtClean="0">
                <a:solidFill>
                  <a:schemeClr val="accent3">
                    <a:lumMod val="75000"/>
                  </a:schemeClr>
                </a:solidFill>
              </a:rPr>
              <a:t>? </a:t>
            </a:r>
            <a:endParaRPr lang="en-GB" sz="36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104456"/>
          </a:xfrm>
        </p:spPr>
        <p:txBody>
          <a:bodyPr>
            <a:normAutofit lnSpcReduction="10000"/>
          </a:bodyPr>
          <a:lstStyle/>
          <a:p>
            <a:r>
              <a:rPr lang="en-GB" sz="2000" dirty="0" smtClean="0"/>
              <a:t>Charity, volunteers, part of national CPRE</a:t>
            </a:r>
          </a:p>
          <a:p>
            <a:pPr marL="0" indent="0">
              <a:buNone/>
            </a:pPr>
            <a:endParaRPr lang="en-GB" sz="900" dirty="0" smtClean="0"/>
          </a:p>
          <a:p>
            <a:r>
              <a:rPr lang="en-GB" sz="2000" dirty="0" smtClean="0"/>
              <a:t>Campaign on countryside, environmental and planning issues</a:t>
            </a:r>
          </a:p>
          <a:p>
            <a:pPr marL="0" indent="0">
              <a:buNone/>
            </a:pPr>
            <a:endParaRPr lang="en-GB" sz="900" dirty="0" smtClean="0"/>
          </a:p>
          <a:p>
            <a:r>
              <a:rPr lang="en-GB" sz="2000" dirty="0" smtClean="0"/>
              <a:t>Want good planning – ‘right development in right place’</a:t>
            </a:r>
            <a:endParaRPr lang="en-GB" sz="900" dirty="0" smtClean="0"/>
          </a:p>
          <a:p>
            <a:pPr marL="0" indent="0">
              <a:buNone/>
            </a:pPr>
            <a:endParaRPr lang="en-GB" sz="900" dirty="0" smtClean="0"/>
          </a:p>
          <a:p>
            <a:r>
              <a:rPr lang="en-GB" sz="2000" dirty="0" smtClean="0"/>
              <a:t>SGP </a:t>
            </a:r>
            <a:r>
              <a:rPr lang="en-GB" sz="2000" dirty="0" smtClean="0"/>
              <a:t>- flawed</a:t>
            </a:r>
            <a:r>
              <a:rPr lang="en-GB" sz="2000" dirty="0" smtClean="0"/>
              <a:t> planning</a:t>
            </a:r>
          </a:p>
          <a:p>
            <a:pPr marL="0" indent="0">
              <a:buNone/>
            </a:pPr>
            <a:endParaRPr lang="en-GB" sz="900" dirty="0" smtClean="0"/>
          </a:p>
          <a:p>
            <a:r>
              <a:rPr lang="en-GB" sz="2000" dirty="0" smtClean="0"/>
              <a:t>SGP / A46 priority concern for CPRE Leicestershire since 2016</a:t>
            </a:r>
          </a:p>
          <a:p>
            <a:pPr marL="0" indent="0">
              <a:buNone/>
            </a:pPr>
            <a:endParaRPr lang="en-GB" sz="900" dirty="0" smtClean="0"/>
          </a:p>
          <a:p>
            <a:r>
              <a:rPr lang="en-GB" sz="2000" dirty="0" smtClean="0"/>
              <a:t>Concerns: housing numbers, road building, impact on countryside, especially High Leicestershire  (Gerald – more detail on concerns)</a:t>
            </a:r>
          </a:p>
          <a:p>
            <a:pPr marL="0" indent="0">
              <a:buNone/>
            </a:pPr>
            <a:endParaRPr lang="en-GB" sz="900" dirty="0" smtClean="0"/>
          </a:p>
          <a:p>
            <a:r>
              <a:rPr lang="en-GB" sz="2000" dirty="0" smtClean="0"/>
              <a:t>Unsatisfactory Process so far: lack of public engagement, public scrutiny (EIP) and transparency</a:t>
            </a:r>
          </a:p>
          <a:p>
            <a:endParaRPr lang="en-GB" sz="2000" dirty="0" smtClean="0"/>
          </a:p>
          <a:p>
            <a:pPr marL="0" indent="0">
              <a:buNone/>
            </a:pPr>
            <a:endParaRPr lang="en-GB" sz="2000" dirty="0" smtClean="0"/>
          </a:p>
          <a:p>
            <a:endParaRPr lang="en-GB" sz="2000" dirty="0" smtClean="0"/>
          </a:p>
          <a:p>
            <a:endParaRPr lang="en-GB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5517232"/>
            <a:ext cx="2304256" cy="88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975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92088"/>
          </a:xfrm>
        </p:spPr>
        <p:txBody>
          <a:bodyPr>
            <a:normAutofit/>
          </a:bodyPr>
          <a:lstStyle/>
          <a:p>
            <a:r>
              <a:rPr lang="en-GB" sz="3600" b="1" i="1" dirty="0" smtClean="0">
                <a:solidFill>
                  <a:schemeClr val="accent3">
                    <a:lumMod val="75000"/>
                  </a:schemeClr>
                </a:solidFill>
              </a:rPr>
              <a:t>CPRE Leicestershire - Response</a:t>
            </a:r>
            <a:endParaRPr lang="en-GB" sz="36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691197"/>
          </a:xfrm>
        </p:spPr>
        <p:txBody>
          <a:bodyPr>
            <a:normAutofit/>
          </a:bodyPr>
          <a:lstStyle/>
          <a:p>
            <a:r>
              <a:rPr lang="en-GB" sz="2000" b="1" dirty="0" smtClean="0"/>
              <a:t>What </a:t>
            </a:r>
            <a:r>
              <a:rPr lang="en-GB" sz="2000" b="1" dirty="0" smtClean="0"/>
              <a:t>have we been </a:t>
            </a:r>
            <a:r>
              <a:rPr lang="en-GB" sz="2000" b="1" dirty="0" smtClean="0"/>
              <a:t>doing?</a:t>
            </a:r>
          </a:p>
          <a:p>
            <a:pPr marL="0" indent="0">
              <a:buNone/>
            </a:pPr>
            <a:endParaRPr lang="en-GB" sz="900" b="1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1800" dirty="0" smtClean="0"/>
              <a:t>Worked with Consultant, Gerald Kells since </a:t>
            </a:r>
            <a:r>
              <a:rPr lang="en-GB" sz="1800" dirty="0" smtClean="0"/>
              <a:t>2017</a:t>
            </a:r>
          </a:p>
          <a:p>
            <a:pPr marL="457200" lvl="1" indent="0">
              <a:buNone/>
            </a:pPr>
            <a:endParaRPr lang="en-GB" sz="9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1800" dirty="0" smtClean="0"/>
              <a:t>Responded to Consultations in 2016 and </a:t>
            </a:r>
            <a:r>
              <a:rPr lang="en-GB" sz="1800" dirty="0" smtClean="0"/>
              <a:t>2018</a:t>
            </a:r>
          </a:p>
          <a:p>
            <a:pPr marL="457200" lvl="1" indent="0">
              <a:buNone/>
            </a:pPr>
            <a:endParaRPr lang="en-GB" sz="9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1800" dirty="0" smtClean="0"/>
              <a:t>Submitted evidence twice to County Council Scrutiny </a:t>
            </a:r>
            <a:r>
              <a:rPr lang="en-GB" sz="1800" dirty="0" smtClean="0"/>
              <a:t>Commission</a:t>
            </a:r>
          </a:p>
          <a:p>
            <a:pPr marL="457200" lvl="1" indent="0">
              <a:buNone/>
            </a:pPr>
            <a:endParaRPr lang="en-GB" sz="9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1800" dirty="0" smtClean="0"/>
              <a:t>Raising awareness by organising public meeting in Great Glen February 2018 and again </a:t>
            </a:r>
            <a:r>
              <a:rPr lang="en-GB" sz="1800" dirty="0" smtClean="0"/>
              <a:t>today</a:t>
            </a:r>
          </a:p>
          <a:p>
            <a:pPr marL="457200" lvl="1" indent="0">
              <a:buNone/>
            </a:pPr>
            <a:endParaRPr lang="en-GB" sz="9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1800" dirty="0" smtClean="0"/>
              <a:t>Lobbied and met MPs </a:t>
            </a:r>
            <a:r>
              <a:rPr lang="en-GB" sz="1800" dirty="0" smtClean="0"/>
              <a:t>and councillors</a:t>
            </a:r>
          </a:p>
          <a:p>
            <a:pPr marL="457200" lvl="1" indent="0">
              <a:buNone/>
            </a:pPr>
            <a:endParaRPr lang="en-GB" sz="9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1800" dirty="0" smtClean="0"/>
              <a:t>Gathering </a:t>
            </a:r>
            <a:r>
              <a:rPr lang="en-GB" sz="1800" dirty="0" smtClean="0"/>
              <a:t>evidence through meetings with officers, Midlands Connect, Freedom of Information (FOI) </a:t>
            </a:r>
            <a:r>
              <a:rPr lang="en-GB" sz="1800" dirty="0" smtClean="0"/>
              <a:t>requests</a:t>
            </a:r>
          </a:p>
          <a:p>
            <a:pPr marL="457200" lvl="1" indent="0">
              <a:buNone/>
            </a:pPr>
            <a:endParaRPr lang="en-GB" sz="9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1800" dirty="0" smtClean="0"/>
              <a:t>Press releases and letters to press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GB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5517232"/>
            <a:ext cx="2304256" cy="88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696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GB" sz="3600" b="1" i="1" dirty="0" smtClean="0">
                <a:solidFill>
                  <a:schemeClr val="accent3">
                    <a:lumMod val="75000"/>
                  </a:schemeClr>
                </a:solidFill>
              </a:rPr>
              <a:t>Where are we now?  </a:t>
            </a:r>
            <a:r>
              <a:rPr lang="en-GB" sz="3600" b="1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GB" sz="3600" b="1" i="1" dirty="0" smtClean="0">
                <a:solidFill>
                  <a:schemeClr val="accent3">
                    <a:lumMod val="75000"/>
                  </a:schemeClr>
                </a:solidFill>
              </a:rPr>
              <a:t>N</a:t>
            </a:r>
            <a:r>
              <a:rPr lang="en-GB" sz="3600" b="1" i="1" dirty="0" smtClean="0">
                <a:solidFill>
                  <a:schemeClr val="accent3">
                    <a:lumMod val="75000"/>
                  </a:schemeClr>
                </a:solidFill>
              </a:rPr>
              <a:t>ext Steps?</a:t>
            </a:r>
            <a:endParaRPr lang="en-GB" sz="36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872" y="1196752"/>
            <a:ext cx="8229600" cy="4968552"/>
          </a:xfrm>
        </p:spPr>
        <p:txBody>
          <a:bodyPr>
            <a:normAutofit lnSpcReduction="10000"/>
          </a:bodyPr>
          <a:lstStyle/>
          <a:p>
            <a:r>
              <a:rPr lang="en-GB" sz="2200" dirty="0" smtClean="0"/>
              <a:t>Process at crucial stage – key decisions </a:t>
            </a:r>
            <a:r>
              <a:rPr lang="en-GB" sz="2200" dirty="0" smtClean="0"/>
              <a:t>being made </a:t>
            </a:r>
            <a:r>
              <a:rPr lang="en-GB" sz="2200" b="1" dirty="0" smtClean="0"/>
              <a:t>now</a:t>
            </a:r>
          </a:p>
          <a:p>
            <a:pPr marL="0" indent="0">
              <a:buNone/>
            </a:pPr>
            <a:endParaRPr lang="en-GB" sz="900" b="1" dirty="0" smtClean="0"/>
          </a:p>
          <a:p>
            <a:r>
              <a:rPr lang="en-GB" sz="2200" dirty="0" smtClean="0"/>
              <a:t>M</a:t>
            </a:r>
            <a:r>
              <a:rPr lang="en-GB" sz="2200" dirty="0" smtClean="0"/>
              <a:t>omentum to implement plans increasing 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1800" dirty="0" smtClean="0"/>
              <a:t>Blaby, Hinckley and Bosworth and Leicester City Local Plans,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1800" dirty="0" smtClean="0"/>
              <a:t>Midlands Connect options report </a:t>
            </a:r>
          </a:p>
          <a:p>
            <a:pPr marL="457200" lvl="1" indent="0">
              <a:buNone/>
            </a:pPr>
            <a:endParaRPr lang="en-GB" sz="900" dirty="0" smtClean="0"/>
          </a:p>
          <a:p>
            <a:r>
              <a:rPr lang="en-GB" sz="2200" dirty="0" smtClean="0"/>
              <a:t>We need to be objecting and mobilising </a:t>
            </a:r>
            <a:r>
              <a:rPr lang="en-GB" sz="2200" b="1" dirty="0" smtClean="0"/>
              <a:t>now</a:t>
            </a:r>
          </a:p>
          <a:p>
            <a:endParaRPr lang="en-GB" sz="900" dirty="0" smtClean="0"/>
          </a:p>
          <a:p>
            <a:r>
              <a:rPr lang="en-GB" sz="2200" dirty="0" smtClean="0"/>
              <a:t>CPRE – will continue to campaign against these ‘flawed’ plans</a:t>
            </a:r>
          </a:p>
          <a:p>
            <a:endParaRPr lang="en-GB" sz="900" dirty="0" smtClean="0"/>
          </a:p>
          <a:p>
            <a:r>
              <a:rPr lang="en-GB" sz="2200" dirty="0" smtClean="0"/>
              <a:t>What can you do?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1800" dirty="0" smtClean="0"/>
              <a:t>Get involved in the campaign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1800" dirty="0" smtClean="0"/>
              <a:t>Leave us your email addresses / indicate how you could help</a:t>
            </a:r>
          </a:p>
          <a:p>
            <a:pPr marL="457200" lvl="1" indent="0">
              <a:buNone/>
            </a:pPr>
            <a:endParaRPr lang="en-GB" sz="1000" dirty="0" smtClean="0"/>
          </a:p>
          <a:p>
            <a:r>
              <a:rPr lang="en-GB" sz="2600" b="1" dirty="0" smtClean="0">
                <a:solidFill>
                  <a:srgbClr val="FF0000"/>
                </a:solidFill>
              </a:rPr>
              <a:t>Local Elections on May 2</a:t>
            </a:r>
            <a:r>
              <a:rPr lang="en-GB" sz="2600" b="1" baseline="30000" dirty="0" smtClean="0">
                <a:solidFill>
                  <a:srgbClr val="FF0000"/>
                </a:solidFill>
              </a:rPr>
              <a:t>nd</a:t>
            </a:r>
            <a:r>
              <a:rPr lang="en-GB" sz="2600" b="1" dirty="0" smtClean="0">
                <a:solidFill>
                  <a:srgbClr val="FF0000"/>
                </a:solidFill>
              </a:rPr>
              <a:t> – ask candidates for                             their views and tell them your concerns </a:t>
            </a:r>
            <a:endParaRPr lang="en-GB" sz="26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900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5733256"/>
            <a:ext cx="2304256" cy="88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331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316</Words>
  <Application>Microsoft Office PowerPoint</Application>
  <PresentationFormat>On-screen Show (4:3)</PresentationFormat>
  <Paragraphs>69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Tony Stott Chair, CPRE Leicestershire SGP Task Group </vt:lpstr>
      <vt:lpstr>   SGP, A46 and Midlands Connect </vt:lpstr>
      <vt:lpstr>CPRE Leicestershire  – who are we? </vt:lpstr>
      <vt:lpstr>CPRE Leicestershire - Response</vt:lpstr>
      <vt:lpstr>Where are we now?   Next Steps?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Tony Stott</dc:title>
  <dc:creator>Main User</dc:creator>
  <cp:lastModifiedBy>Main User</cp:lastModifiedBy>
  <cp:revision>47</cp:revision>
  <cp:lastPrinted>2019-04-02T10:06:06Z</cp:lastPrinted>
  <dcterms:created xsi:type="dcterms:W3CDTF">2019-03-31T15:20:31Z</dcterms:created>
  <dcterms:modified xsi:type="dcterms:W3CDTF">2019-04-02T10:57:40Z</dcterms:modified>
</cp:coreProperties>
</file>